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225" r:id="rId1"/>
  </p:sldMasterIdLst>
  <p:notesMasterIdLst>
    <p:notesMasterId r:id="rId15"/>
  </p:notesMasterIdLst>
  <p:handoutMasterIdLst>
    <p:handoutMasterId r:id="rId16"/>
  </p:handoutMasterIdLst>
  <p:sldIdLst>
    <p:sldId id="989" r:id="rId2"/>
    <p:sldId id="979" r:id="rId3"/>
    <p:sldId id="971" r:id="rId4"/>
    <p:sldId id="982" r:id="rId5"/>
    <p:sldId id="985" r:id="rId6"/>
    <p:sldId id="983" r:id="rId7"/>
    <p:sldId id="987" r:id="rId8"/>
    <p:sldId id="986" r:id="rId9"/>
    <p:sldId id="980" r:id="rId10"/>
    <p:sldId id="993" r:id="rId11"/>
    <p:sldId id="994" r:id="rId12"/>
    <p:sldId id="995" r:id="rId13"/>
    <p:sldId id="990" r:id="rId14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0B2A8750-CB2E-47E0-B430-C0A90C79D1E9}">
          <p14:sldIdLst>
            <p14:sldId id="989"/>
          </p14:sldIdLst>
        </p14:section>
        <p14:section name="제목 없는 구역" id="{90EEE1C8-BC95-453E-BB20-0176D7B5B64D}">
          <p14:sldIdLst>
            <p14:sldId id="979"/>
            <p14:sldId id="971"/>
            <p14:sldId id="982"/>
            <p14:sldId id="985"/>
            <p14:sldId id="983"/>
            <p14:sldId id="987"/>
            <p14:sldId id="986"/>
            <p14:sldId id="980"/>
            <p14:sldId id="993"/>
            <p14:sldId id="994"/>
            <p14:sldId id="995"/>
            <p14:sldId id="9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68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CC"/>
    <a:srgbClr val="CCCCFF"/>
    <a:srgbClr val="FFCCCC"/>
    <a:srgbClr val="FFCCFF"/>
    <a:srgbClr val="4F81BD"/>
    <a:srgbClr val="FF0000"/>
    <a:srgbClr val="0000FF"/>
    <a:srgbClr val="254061"/>
    <a:srgbClr val="060A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9917" autoAdjust="0"/>
  </p:normalViewPr>
  <p:slideViewPr>
    <p:cSldViewPr>
      <p:cViewPr varScale="1">
        <p:scale>
          <a:sx n="111" d="100"/>
          <a:sy n="111" d="100"/>
        </p:scale>
        <p:origin x="1470" y="96"/>
      </p:cViewPr>
      <p:guideLst>
        <p:guide orient="horz" pos="25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3996" y="114"/>
      </p:cViewPr>
      <p:guideLst>
        <p:guide orient="horz" pos="3125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2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t" anchorCtr="0" compatLnSpc="1">
            <a:prstTxWarp prst="textNoShape">
              <a:avLst/>
            </a:prstTxWarp>
          </a:bodyPr>
          <a:lstStyle>
            <a:lvl1pPr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49689" y="2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t" anchorCtr="0" compatLnSpc="1">
            <a:prstTxWarp prst="textNoShape">
              <a:avLst/>
            </a:prstTxWarp>
          </a:bodyPr>
          <a:lstStyle>
            <a:lvl1pPr algn="r"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89D721D-7A15-4157-9F47-B336B190AABF}" type="datetimeFigureOut">
              <a:rPr lang="ko-KR" altLang="en-US"/>
              <a:pPr>
                <a:defRPr/>
              </a:pPr>
              <a:t>2024-01-09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28713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b" anchorCtr="0" compatLnSpc="1">
            <a:prstTxWarp prst="textNoShape">
              <a:avLst/>
            </a:prstTxWarp>
          </a:bodyPr>
          <a:lstStyle>
            <a:lvl1pPr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49689" y="9428713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b" anchorCtr="0" compatLnSpc="1">
            <a:prstTxWarp prst="textNoShape">
              <a:avLst/>
            </a:prstTxWarp>
          </a:bodyPr>
          <a:lstStyle>
            <a:lvl1pPr algn="r"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0CE64EB-A3DA-48B9-9A34-6A046F3F469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0375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2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t" anchorCtr="0" compatLnSpc="1">
            <a:prstTxWarp prst="textNoShape">
              <a:avLst/>
            </a:prstTxWarp>
          </a:bodyPr>
          <a:lstStyle>
            <a:lvl1pPr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49689" y="2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t" anchorCtr="0" compatLnSpc="1">
            <a:prstTxWarp prst="textNoShape">
              <a:avLst/>
            </a:prstTxWarp>
          </a:bodyPr>
          <a:lstStyle>
            <a:lvl1pPr algn="r"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A7D934C-BAEB-4F98-AED4-023FC3C5C57F}" type="datetimeFigureOut">
              <a:rPr lang="ko-KR" altLang="en-US"/>
              <a:pPr>
                <a:defRPr/>
              </a:pPr>
              <a:t>2024-01-09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5" tIns="45507" rIns="91015" bIns="45507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1" y="4715955"/>
            <a:ext cx="5437187" cy="4465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28713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b" anchorCtr="0" compatLnSpc="1">
            <a:prstTxWarp prst="textNoShape">
              <a:avLst/>
            </a:prstTxWarp>
          </a:bodyPr>
          <a:lstStyle>
            <a:lvl1pPr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49689" y="9428713"/>
            <a:ext cx="294639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1" tIns="45488" rIns="90971" bIns="45488" numCol="1" anchor="b" anchorCtr="0" compatLnSpc="1">
            <a:prstTxWarp prst="textNoShape">
              <a:avLst/>
            </a:prstTxWarp>
          </a:bodyPr>
          <a:lstStyle>
            <a:lvl1pPr algn="r" defTabSz="907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04663E-5C95-4B8A-943D-9B6FE2D0581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905158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428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73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9335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608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5475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0204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844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" y="0"/>
            <a:ext cx="9141186" cy="6858000"/>
          </a:xfrm>
          <a:prstGeom prst="rect">
            <a:avLst/>
          </a:prstGeom>
        </p:spPr>
      </p:pic>
      <p:sp>
        <p:nvSpPr>
          <p:cNvPr id="14" name="직사각형 13"/>
          <p:cNvSpPr>
            <a:spLocks/>
          </p:cNvSpPr>
          <p:nvPr/>
        </p:nvSpPr>
        <p:spPr>
          <a:xfrm>
            <a:off x="0" y="6792686"/>
            <a:ext cx="9144000" cy="65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56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DCB18FE-46AA-4BE0-88C7-F5AF093AC2C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ko-KR" altLang="en-US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  <p:sp>
        <p:nvSpPr>
          <p:cNvPr id="5" name="직사각형 4"/>
          <p:cNvSpPr/>
          <p:nvPr userDrawn="1"/>
        </p:nvSpPr>
        <p:spPr>
          <a:xfrm>
            <a:off x="0" y="0"/>
            <a:ext cx="61156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831"/>
            <a:ext cx="3456384" cy="4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9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DCB18FE-46AA-4BE0-88C7-F5AF093AC2C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304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" y="0"/>
            <a:ext cx="9141186" cy="6858000"/>
          </a:xfrm>
          <a:prstGeom prst="rect">
            <a:avLst/>
          </a:prstGeom>
        </p:spPr>
      </p:pic>
      <p:sp>
        <p:nvSpPr>
          <p:cNvPr id="14" name="직사각형 13"/>
          <p:cNvSpPr>
            <a:spLocks/>
          </p:cNvSpPr>
          <p:nvPr/>
        </p:nvSpPr>
        <p:spPr>
          <a:xfrm>
            <a:off x="0" y="6792686"/>
            <a:ext cx="9144000" cy="65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456" b="0">
              <a:solidFill>
                <a:prstClr val="white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831"/>
            <a:ext cx="3456384" cy="4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F5B9C1-6FF2-4E49-AB0C-45E37859B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FB880CB-075B-4D70-8EEB-A220B8ED4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6BF937-7865-4B36-921B-610097A89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01ACB6-EFEF-475B-BC73-E40B710C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C135D0-B3F0-46AE-B0BF-209EA0B25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896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진행중\한경디스코-CJ\new-img\간지=2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41337" y="22075"/>
            <a:ext cx="4086478" cy="76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62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8" r:id="rId1"/>
    <p:sldLayoutId id="2147485252" r:id="rId2"/>
    <p:sldLayoutId id="2147485242" r:id="rId3"/>
    <p:sldLayoutId id="2147485253" r:id="rId4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2">
              <a:lumMod val="60000"/>
              <a:lumOff val="40000"/>
            </a:schemeClr>
          </a:solidFill>
          <a:latin typeface="Yoon 윤고딕 550_TT" pitchFamily="18" charset="-127"/>
          <a:ea typeface="Yoon 윤고딕 550_TT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" y="0"/>
            <a:ext cx="9132888" cy="674136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t="17189" r="29914" b="46245"/>
          <a:stretch/>
        </p:blipFill>
        <p:spPr>
          <a:xfrm>
            <a:off x="7823664" y="260648"/>
            <a:ext cx="925133" cy="3147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178C71-EBB6-426E-B226-10A189FBC989}"/>
              </a:ext>
            </a:extLst>
          </p:cNvPr>
          <p:cNvSpPr txBox="1"/>
          <p:nvPr/>
        </p:nvSpPr>
        <p:spPr>
          <a:xfrm>
            <a:off x="4206553" y="4711539"/>
            <a:ext cx="1378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2020. 6. 30 (</a:t>
            </a:r>
            <a:r>
              <a:rPr lang="ko-KR" altLang="en-US" sz="1200" dirty="0">
                <a:solidFill>
                  <a:schemeClr val="bg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화</a:t>
            </a:r>
            <a:r>
              <a:rPr lang="en-US" altLang="ko-KR" sz="1200" dirty="0">
                <a:solidFill>
                  <a:schemeClr val="bg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코트라 볼드체" panose="02020603020101020101" pitchFamily="18" charset="-127"/>
              <a:ea typeface="코트라 볼드체" panose="02020603020101020101" pitchFamily="18" charset="-127"/>
              <a:cs typeface="코트라 볼드체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178C71-EBB6-426E-B226-10A189FBC989}"/>
              </a:ext>
            </a:extLst>
          </p:cNvPr>
          <p:cNvSpPr txBox="1"/>
          <p:nvPr/>
        </p:nvSpPr>
        <p:spPr>
          <a:xfrm>
            <a:off x="3443460" y="4173591"/>
            <a:ext cx="2085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KOTRA </a:t>
            </a:r>
            <a:r>
              <a:rPr lang="ko-KR" altLang="en-US" sz="1400" dirty="0">
                <a:solidFill>
                  <a:schemeClr val="bg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강소중견기업팀</a:t>
            </a:r>
          </a:p>
        </p:txBody>
      </p:sp>
      <p:sp>
        <p:nvSpPr>
          <p:cNvPr id="24" name="자유형 23"/>
          <p:cNvSpPr/>
          <p:nvPr/>
        </p:nvSpPr>
        <p:spPr>
          <a:xfrm>
            <a:off x="11113" y="0"/>
            <a:ext cx="9132887" cy="6741368"/>
          </a:xfrm>
          <a:custGeom>
            <a:avLst/>
            <a:gdLst>
              <a:gd name="connsiteX0" fmla="*/ 8640951 w 12191999"/>
              <a:gd name="connsiteY0" fmla="*/ 1214646 h 6857999"/>
              <a:gd name="connsiteX1" fmla="*/ 6480952 w 12191999"/>
              <a:gd name="connsiteY1" fmla="*/ 3374646 h 6857999"/>
              <a:gd name="connsiteX2" fmla="*/ 8640951 w 12191999"/>
              <a:gd name="connsiteY2" fmla="*/ 5534646 h 6857999"/>
              <a:gd name="connsiteX3" fmla="*/ 10800951 w 12191999"/>
              <a:gd name="connsiteY3" fmla="*/ 3374646 h 6857999"/>
              <a:gd name="connsiteX4" fmla="*/ 12151870 w 12191999"/>
              <a:gd name="connsiteY4" fmla="*/ 0 h 6857999"/>
              <a:gd name="connsiteX5" fmla="*/ 12191999 w 12191999"/>
              <a:gd name="connsiteY5" fmla="*/ 0 h 6857999"/>
              <a:gd name="connsiteX6" fmla="*/ 12191999 w 12191999"/>
              <a:gd name="connsiteY6" fmla="*/ 40128 h 6857999"/>
              <a:gd name="connsiteX7" fmla="*/ 0 w 12191999"/>
              <a:gd name="connsiteY7" fmla="*/ 0 h 6857999"/>
              <a:gd name="connsiteX8" fmla="*/ 4782680 w 12191999"/>
              <a:gd name="connsiteY8" fmla="*/ 0 h 6857999"/>
              <a:gd name="connsiteX9" fmla="*/ 3936000 w 12191999"/>
              <a:gd name="connsiteY9" fmla="*/ 846680 h 6857999"/>
              <a:gd name="connsiteX10" fmla="*/ 6096000 w 12191999"/>
              <a:gd name="connsiteY10" fmla="*/ 3006679 h 6857999"/>
              <a:gd name="connsiteX11" fmla="*/ 8255999 w 12191999"/>
              <a:gd name="connsiteY11" fmla="*/ 846680 h 6857999"/>
              <a:gd name="connsiteX12" fmla="*/ 7409319 w 12191999"/>
              <a:gd name="connsiteY12" fmla="*/ 0 h 6857999"/>
              <a:gd name="connsiteX13" fmla="*/ 9826946 w 12191999"/>
              <a:gd name="connsiteY13" fmla="*/ 0 h 6857999"/>
              <a:gd name="connsiteX14" fmla="*/ 8829408 w 12191999"/>
              <a:gd name="connsiteY14" fmla="*/ 997537 h 6857999"/>
              <a:gd name="connsiteX15" fmla="*/ 10989408 w 12191999"/>
              <a:gd name="connsiteY15" fmla="*/ 3157537 h 6857999"/>
              <a:gd name="connsiteX16" fmla="*/ 12191999 w 12191999"/>
              <a:gd name="connsiteY16" fmla="*/ 1954946 h 6857999"/>
              <a:gd name="connsiteX17" fmla="*/ 12191999 w 12191999"/>
              <a:gd name="connsiteY17" fmla="*/ 2688025 h 6857999"/>
              <a:gd name="connsiteX18" fmla="*/ 11505378 w 12191999"/>
              <a:gd name="connsiteY18" fmla="*/ 3374646 h 6857999"/>
              <a:gd name="connsiteX19" fmla="*/ 12191999 w 12191999"/>
              <a:gd name="connsiteY19" fmla="*/ 4061267 h 6857999"/>
              <a:gd name="connsiteX20" fmla="*/ 12191999 w 12191999"/>
              <a:gd name="connsiteY20" fmla="*/ 4719667 h 6857999"/>
              <a:gd name="connsiteX21" fmla="*/ 11163916 w 12191999"/>
              <a:gd name="connsiteY21" fmla="*/ 3691584 h 6857999"/>
              <a:gd name="connsiteX22" fmla="*/ 9003916 w 12191999"/>
              <a:gd name="connsiteY22" fmla="*/ 5851584 h 6857999"/>
              <a:gd name="connsiteX23" fmla="*/ 10010331 w 12191999"/>
              <a:gd name="connsiteY23" fmla="*/ 6857999 h 6857999"/>
              <a:gd name="connsiteX24" fmla="*/ 0 w 12191999"/>
              <a:gd name="connsiteY2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1999" h="6857999">
                <a:moveTo>
                  <a:pt x="8640951" y="1214646"/>
                </a:moveTo>
                <a:lnTo>
                  <a:pt x="6480952" y="3374646"/>
                </a:lnTo>
                <a:lnTo>
                  <a:pt x="8640951" y="5534646"/>
                </a:lnTo>
                <a:lnTo>
                  <a:pt x="10800951" y="3374646"/>
                </a:lnTo>
                <a:close/>
                <a:moveTo>
                  <a:pt x="12151870" y="0"/>
                </a:moveTo>
                <a:lnTo>
                  <a:pt x="12191999" y="0"/>
                </a:lnTo>
                <a:lnTo>
                  <a:pt x="12191999" y="40128"/>
                </a:lnTo>
                <a:close/>
                <a:moveTo>
                  <a:pt x="0" y="0"/>
                </a:moveTo>
                <a:lnTo>
                  <a:pt x="4782680" y="0"/>
                </a:lnTo>
                <a:lnTo>
                  <a:pt x="3936000" y="846680"/>
                </a:lnTo>
                <a:lnTo>
                  <a:pt x="6096000" y="3006679"/>
                </a:lnTo>
                <a:lnTo>
                  <a:pt x="8255999" y="846680"/>
                </a:lnTo>
                <a:lnTo>
                  <a:pt x="7409319" y="0"/>
                </a:lnTo>
                <a:lnTo>
                  <a:pt x="9826946" y="0"/>
                </a:lnTo>
                <a:lnTo>
                  <a:pt x="8829408" y="997537"/>
                </a:lnTo>
                <a:lnTo>
                  <a:pt x="10989408" y="3157537"/>
                </a:lnTo>
                <a:lnTo>
                  <a:pt x="12191999" y="1954946"/>
                </a:lnTo>
                <a:lnTo>
                  <a:pt x="12191999" y="2688025"/>
                </a:lnTo>
                <a:lnTo>
                  <a:pt x="11505378" y="3374646"/>
                </a:lnTo>
                <a:lnTo>
                  <a:pt x="12191999" y="4061267"/>
                </a:lnTo>
                <a:lnTo>
                  <a:pt x="12191999" y="4719667"/>
                </a:lnTo>
                <a:lnTo>
                  <a:pt x="11163916" y="3691584"/>
                </a:lnTo>
                <a:lnTo>
                  <a:pt x="9003916" y="5851584"/>
                </a:lnTo>
                <a:lnTo>
                  <a:pt x="10010331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A22A71-41D0-496C-964C-0175C6758C97}"/>
              </a:ext>
            </a:extLst>
          </p:cNvPr>
          <p:cNvSpPr txBox="1"/>
          <p:nvPr/>
        </p:nvSpPr>
        <p:spPr>
          <a:xfrm>
            <a:off x="107504" y="2862852"/>
            <a:ext cx="5128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0">
                <a:solidFill>
                  <a:schemeClr val="accent5">
                    <a:lumMod val="60000"/>
                    <a:lumOff val="40000"/>
                  </a:schemeClr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2024</a:t>
            </a:r>
            <a:r>
              <a:rPr lang="ko-KR" altLang="en-US" sz="2400" b="0">
                <a:solidFill>
                  <a:schemeClr val="accent5">
                    <a:lumMod val="60000"/>
                    <a:lumOff val="40000"/>
                  </a:schemeClr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년</a:t>
            </a:r>
            <a:endParaRPr lang="en-US" altLang="ko-KR" sz="2400" b="0" dirty="0">
              <a:solidFill>
                <a:schemeClr val="accent5">
                  <a:lumMod val="60000"/>
                  <a:lumOff val="40000"/>
                </a:schemeClr>
              </a:solidFill>
              <a:latin typeface="코트라 볼드체" panose="02020603020101020101" pitchFamily="18" charset="-127"/>
              <a:ea typeface="코트라 볼드체" panose="02020603020101020101" pitchFamily="18" charset="-127"/>
              <a:cs typeface="코트라 볼드체" panose="02020603020101020101" pitchFamily="18" charset="-127"/>
            </a:endParaRPr>
          </a:p>
          <a:p>
            <a:r>
              <a:rPr lang="ko-KR" altLang="en-US" sz="3600" b="0" dirty="0" err="1">
                <a:solidFill>
                  <a:schemeClr val="accent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중견글로벌</a:t>
            </a:r>
            <a:r>
              <a:rPr lang="ko-KR" altLang="en-US" sz="3600" b="0" dirty="0">
                <a:solidFill>
                  <a:schemeClr val="accent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 </a:t>
            </a:r>
            <a:r>
              <a:rPr lang="ko-KR" altLang="en-US" sz="3600" b="0" dirty="0" err="1">
                <a:solidFill>
                  <a:schemeClr val="accent1"/>
                </a:solidFill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사업신청서</a:t>
            </a:r>
            <a:endParaRPr lang="ko-KR" altLang="en-US" sz="3600" b="0" dirty="0">
              <a:solidFill>
                <a:schemeClr val="accent1"/>
              </a:solidFill>
              <a:latin typeface="코트라 볼드체" panose="02020603020101020101" pitchFamily="18" charset="-127"/>
              <a:ea typeface="코트라 볼드체" panose="02020603020101020101" pitchFamily="18" charset="-127"/>
              <a:cs typeface="코트라 볼드체" panose="02020603020101020101" pitchFamily="18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178C71-EBB6-426E-B226-10A189FBC989}"/>
              </a:ext>
            </a:extLst>
          </p:cNvPr>
          <p:cNvSpPr txBox="1"/>
          <p:nvPr/>
        </p:nvSpPr>
        <p:spPr>
          <a:xfrm>
            <a:off x="4732499" y="6206862"/>
            <a:ext cx="1871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작성일자</a:t>
            </a:r>
            <a:r>
              <a:rPr lang="en-US" altLang="ko-KR" sz="1200" dirty="0"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: 2024. 00. 00</a:t>
            </a:r>
            <a:endParaRPr lang="ko-KR" altLang="en-US" sz="1200" dirty="0">
              <a:latin typeface="코트라 볼드체" panose="02020603020101020101" pitchFamily="18" charset="-127"/>
              <a:ea typeface="코트라 볼드체" panose="02020603020101020101" pitchFamily="18" charset="-127"/>
              <a:cs typeface="코트라 볼드체" panose="0202060302010102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178C71-EBB6-426E-B226-10A189FBC989}"/>
              </a:ext>
            </a:extLst>
          </p:cNvPr>
          <p:cNvSpPr txBox="1"/>
          <p:nvPr/>
        </p:nvSpPr>
        <p:spPr>
          <a:xfrm>
            <a:off x="107504" y="4588428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코트라 볼드체" panose="02020603020101020101" pitchFamily="18" charset="-127"/>
                <a:ea typeface="코트라 볼드체" panose="02020603020101020101" pitchFamily="18" charset="-127"/>
                <a:cs typeface="코트라 볼드체" panose="02020603020101020101" pitchFamily="18" charset="-127"/>
              </a:rPr>
              <a:t>기업명</a:t>
            </a:r>
          </a:p>
        </p:txBody>
      </p:sp>
    </p:spTree>
    <p:extLst>
      <p:ext uri="{BB962C8B-B14F-4D97-AF65-F5344CB8AC3E}">
        <p14:creationId xmlns:p14="http://schemas.microsoft.com/office/powerpoint/2010/main" val="3673955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080964"/>
              </p:ext>
            </p:extLst>
          </p:nvPr>
        </p:nvGraphicFramePr>
        <p:xfrm>
          <a:off x="744348" y="1528131"/>
          <a:ext cx="7920235" cy="2453503"/>
        </p:xfrm>
        <a:graphic>
          <a:graphicData uri="http://schemas.openxmlformats.org/drawingml/2006/table">
            <a:tbl>
              <a:tblPr firstRow="1" bandRow="1"/>
              <a:tblGrid>
                <a:gridCol w="1499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6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3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641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기업명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세계로 ㈜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OOO</a:t>
                      </a:r>
                      <a:endParaRPr lang="ko-KR" altLang="en-US" sz="1200" b="1" i="1" dirty="0">
                        <a:solidFill>
                          <a:srgbClr val="0000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641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소재지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서울시 강남구 언주로 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설립일자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1982</a:t>
                      </a:r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</a:t>
                      </a:r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41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주요제품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제품 </a:t>
                      </a:r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1, 2, 3</a:t>
                      </a:r>
                      <a:endParaRPr lang="ko-KR" altLang="en-US" sz="12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생산거점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한국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57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 수출시장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미국</a:t>
                      </a:r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중국</a:t>
                      </a:r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유럽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해외거점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미국</a:t>
                      </a:r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(LA),</a:t>
                      </a:r>
                      <a:r>
                        <a:rPr lang="en-US" altLang="ko-KR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독일</a:t>
                      </a:r>
                      <a:r>
                        <a:rPr lang="en-US" altLang="ko-KR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프랑크푸르트</a:t>
                      </a:r>
                      <a:r>
                        <a:rPr lang="en-US" altLang="ko-KR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중국</a:t>
                      </a:r>
                      <a:r>
                        <a:rPr lang="en-US" altLang="ko-KR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상하이</a:t>
                      </a:r>
                      <a:r>
                        <a:rPr lang="en-US" altLang="ko-KR" sz="1200" b="1" i="1" baseline="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i="1" dirty="0">
                        <a:solidFill>
                          <a:srgbClr val="0000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41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종업원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245</a:t>
                      </a:r>
                      <a:r>
                        <a:rPr lang="ko-KR" altLang="en-US" sz="12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해외영업 인원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1" i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 </a:t>
                      </a:r>
                      <a:r>
                        <a:rPr lang="ko-KR" altLang="en-US" sz="1100" b="1" i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해외영업</a:t>
                      </a:r>
                      <a:r>
                        <a:rPr lang="en-US" altLang="ko-KR" sz="1100" b="1" i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1" i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해외마케팅 포함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1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법인등록번호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050" b="1" i="1" kern="1200" dirty="0">
                          <a:solidFill>
                            <a:srgbClr val="0000FF"/>
                          </a:solidFill>
                          <a:latin typeface="맑은 고딕"/>
                          <a:ea typeface="+mn-ea"/>
                          <a:cs typeface="+mn-cs"/>
                        </a:rPr>
                        <a:t>1311392422582</a:t>
                      </a:r>
                      <a:endParaRPr lang="ko-KR" altLang="en-US" sz="1050" b="1" i="1" kern="1200" dirty="0">
                        <a:solidFill>
                          <a:srgbClr val="0000FF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계열회사명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1" spc="-150" dirty="0">
                          <a:solidFill>
                            <a:srgbClr val="0000FF"/>
                          </a:solidFill>
                          <a:latin typeface="맑은 고딕" pitchFamily="50" charset="-127"/>
                          <a:ea typeface="+mn-ea"/>
                        </a:rPr>
                        <a:t>ABC Ltd.</a:t>
                      </a:r>
                      <a:endParaRPr lang="ko-KR" altLang="en-US" sz="1200" b="1" i="1" spc="-150" dirty="0">
                        <a:solidFill>
                          <a:srgbClr val="0000FF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6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사업자등록번호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050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ko-KR" altLang="en-US" sz="1050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수출 시 사용되는 모든 사업자등록번호 명기 要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27" marR="91427" marT="45696" marB="45696" anchor="ctr">
                    <a:lnL w="952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i="1" spc="-150" dirty="0">
                        <a:solidFill>
                          <a:srgbClr val="0000FF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7" marR="91427" marT="45696" marB="45696" anchor="ctr">
                    <a:lnL w="952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31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289197"/>
                  </a:ext>
                </a:extLst>
              </a:tr>
            </a:tbl>
          </a:graphicData>
        </a:graphic>
      </p:graphicFrame>
      <p:sp>
        <p:nvSpPr>
          <p:cNvPr id="10" name="내용 개체 틀 7"/>
          <p:cNvSpPr txBox="1">
            <a:spLocks/>
          </p:cNvSpPr>
          <p:nvPr/>
        </p:nvSpPr>
        <p:spPr bwMode="auto">
          <a:xfrm>
            <a:off x="449265" y="4233582"/>
            <a:ext cx="6265862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ko-KR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 현황</a:t>
            </a:r>
            <a:endParaRPr lang="ko-KR" altLang="en-US" sz="20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713947"/>
              </p:ext>
            </p:extLst>
          </p:nvPr>
        </p:nvGraphicFramePr>
        <p:xfrm>
          <a:off x="744347" y="4644388"/>
          <a:ext cx="7932110" cy="1808946"/>
        </p:xfrm>
        <a:graphic>
          <a:graphicData uri="http://schemas.openxmlformats.org/drawingml/2006/table">
            <a:tbl>
              <a:tblPr firstRow="1" bandRow="1"/>
              <a:tblGrid>
                <a:gridCol w="2159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6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8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51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>
                          <a:latin typeface="+mj-lt"/>
                          <a:ea typeface="맑은 고딕" panose="020B0503020000020004" pitchFamily="50" charset="-127"/>
                        </a:rPr>
                        <a:t>구    분</a:t>
                      </a:r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dirty="0">
                          <a:latin typeface="+mj-lt"/>
                          <a:ea typeface="맑은 고딕" panose="020B0503020000020004" pitchFamily="50" charset="-127"/>
                        </a:rPr>
                        <a:t>2021</a:t>
                      </a:r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dirty="0">
                          <a:latin typeface="+mj-lt"/>
                          <a:ea typeface="맑은 고딕" panose="020B0503020000020004" pitchFamily="50" charset="-127"/>
                        </a:rPr>
                        <a:t>2022</a:t>
                      </a:r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dirty="0">
                          <a:latin typeface="+mj-lt"/>
                          <a:ea typeface="맑은 고딕" panose="020B0503020000020004" pitchFamily="50" charset="-127"/>
                        </a:rPr>
                        <a:t>2023(</a:t>
                      </a:r>
                      <a:r>
                        <a:rPr lang="ko-KR" altLang="en-US" sz="1200" dirty="0">
                          <a:latin typeface="+mj-lt"/>
                          <a:ea typeface="맑은 고딕" panose="020B0503020000020004" pitchFamily="50" charset="-127"/>
                        </a:rPr>
                        <a:t>예상</a:t>
                      </a:r>
                      <a:r>
                        <a:rPr lang="en-US" altLang="ko-KR" sz="1200" dirty="0"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5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개별 매출액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65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직접수출액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(US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천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+mn-ea"/>
                        </a:rPr>
                        <a:t>$)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65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간접수출액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+mn-ea"/>
                        </a:rPr>
                        <a:t>(US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+mn-ea"/>
                        </a:rPr>
                        <a:t>천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+mn-ea"/>
                        </a:rPr>
                        <a:t>$)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65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총 수출액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+mn-ea"/>
                        </a:rPr>
                        <a:t>(US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+mn-ea"/>
                        </a:rPr>
                        <a:t>천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+mn-ea"/>
                        </a:rPr>
                        <a:t>$)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1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매출액 대비 직수출비중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(%)*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/>
                      <a:endParaRPr lang="ko-KR" altLang="en-US" sz="1200" b="1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91428" marR="91428" marT="45700" marB="4570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내용 개체 틀 7"/>
          <p:cNvSpPr txBox="1">
            <a:spLocks/>
          </p:cNvSpPr>
          <p:nvPr/>
        </p:nvSpPr>
        <p:spPr bwMode="auto">
          <a:xfrm>
            <a:off x="449265" y="1123409"/>
            <a:ext cx="6265862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ko-KR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사항</a:t>
            </a:r>
            <a:endParaRPr lang="ko-KR" altLang="en-US" sz="20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505" y="528502"/>
            <a:ext cx="2069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I. </a:t>
            </a:r>
            <a:r>
              <a:rPr lang="ko-KR" altLang="en-US" sz="32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기업현황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A6080B-A479-4A4B-8B0E-A71D97C60935}"/>
              </a:ext>
            </a:extLst>
          </p:cNvPr>
          <p:cNvSpPr txBox="1"/>
          <p:nvPr/>
        </p:nvSpPr>
        <p:spPr>
          <a:xfrm>
            <a:off x="744347" y="6453335"/>
            <a:ext cx="76440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rgbClr val="0033CC"/>
                </a:solidFill>
              </a:rPr>
              <a:t>* </a:t>
            </a:r>
            <a:r>
              <a:rPr lang="ko-KR" altLang="en-US" sz="1050" dirty="0">
                <a:solidFill>
                  <a:srgbClr val="0033CC"/>
                </a:solidFill>
              </a:rPr>
              <a:t>매출액 대비 직수출 비중 </a:t>
            </a:r>
            <a:r>
              <a:rPr lang="en-US" altLang="ko-KR" sz="1050" dirty="0">
                <a:solidFill>
                  <a:srgbClr val="0033CC"/>
                </a:solidFill>
              </a:rPr>
              <a:t>: </a:t>
            </a:r>
            <a:r>
              <a:rPr lang="ko-KR" altLang="en-US" sz="1050" dirty="0">
                <a:solidFill>
                  <a:srgbClr val="0033CC"/>
                </a:solidFill>
              </a:rPr>
              <a:t>직접수출액</a:t>
            </a:r>
            <a:r>
              <a:rPr lang="en-US" altLang="ko-KR" sz="1050" dirty="0">
                <a:solidFill>
                  <a:srgbClr val="0033CC"/>
                </a:solidFill>
              </a:rPr>
              <a:t>/</a:t>
            </a:r>
            <a:r>
              <a:rPr lang="ko-KR" altLang="en-US" sz="1050" dirty="0">
                <a:solidFill>
                  <a:srgbClr val="0033CC"/>
                </a:solidFill>
              </a:rPr>
              <a:t>매출액 </a:t>
            </a:r>
            <a:r>
              <a:rPr lang="en-US" altLang="ko-KR" sz="1050" dirty="0">
                <a:solidFill>
                  <a:srgbClr val="0033CC"/>
                </a:solidFill>
              </a:rPr>
              <a:t>x 100 (</a:t>
            </a:r>
            <a:r>
              <a:rPr lang="ko-KR" altLang="en-US" sz="1050" dirty="0">
                <a:solidFill>
                  <a:srgbClr val="0033CC"/>
                </a:solidFill>
              </a:rPr>
              <a:t>원화로 환산하여 계산</a:t>
            </a:r>
            <a:r>
              <a:rPr lang="en-US" altLang="ko-KR" sz="1050" dirty="0">
                <a:solidFill>
                  <a:srgbClr val="0033CC"/>
                </a:solidFill>
              </a:rPr>
              <a:t>)   </a:t>
            </a:r>
            <a:endParaRPr lang="ko-KR" altLang="en-US" sz="105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4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67544" y="1156682"/>
            <a:ext cx="8064896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주력 품목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① </a:t>
            </a:r>
            <a:r>
              <a:rPr lang="en-US" altLang="ko-KR" sz="1200" dirty="0">
                <a:solidFill>
                  <a:srgbClr val="FF0000"/>
                </a:solidFill>
              </a:rPr>
              <a:t>HS Code </a:t>
            </a:r>
            <a:r>
              <a:rPr lang="ko-KR" altLang="en-US" sz="1200" dirty="0">
                <a:solidFill>
                  <a:srgbClr val="FF0000"/>
                </a:solidFill>
              </a:rPr>
              <a:t>명기 要    ② 중견기업 글로벌 지원사업 대상 품목은       기호 표시 要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kern="0" dirty="0">
              <a:solidFill>
                <a:schemeClr val="tx2">
                  <a:lumMod val="60000"/>
                  <a:lumOff val="4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505" y="528502"/>
            <a:ext cx="2069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I. </a:t>
            </a:r>
            <a:r>
              <a:rPr lang="ko-KR" altLang="en-US" sz="3200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기업현황</a:t>
            </a:r>
          </a:p>
        </p:txBody>
      </p:sp>
      <p:graphicFrame>
        <p:nvGraphicFramePr>
          <p:cNvPr id="8" name="내용 개체 틀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631446"/>
              </p:ext>
            </p:extLst>
          </p:nvPr>
        </p:nvGraphicFramePr>
        <p:xfrm>
          <a:off x="683568" y="1682463"/>
          <a:ext cx="7920880" cy="446852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376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 rowSpan="5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8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&lt;</a:t>
                      </a:r>
                      <a:r>
                        <a:rPr lang="ko-KR" sz="1400" kern="0" spc="-8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제품사진 </a:t>
                      </a:r>
                      <a:r>
                        <a:rPr lang="en-US" sz="1400" kern="0" spc="-8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1&gt;</a:t>
                      </a: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0" spc="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제품명</a:t>
                      </a:r>
                      <a:endParaRPr lang="ko-KR" sz="1200" b="1" kern="100" spc="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핸드폰</a:t>
                      </a: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제품명 </a:t>
                      </a: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1 (</a:t>
                      </a:r>
                      <a:r>
                        <a:rPr lang="en-US" altLang="ko-KR" sz="1200" b="1" i="1" kern="10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HS</a:t>
                      </a:r>
                      <a:r>
                        <a:rPr lang="en-US" altLang="ko-KR" sz="1200" b="1" i="1" kern="100" spc="0" baseline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Code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제품개요</a:t>
                      </a:r>
                      <a:endParaRPr 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 </a:t>
                      </a:r>
                      <a:r>
                        <a:rPr lang="ko-KR" alt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업체 최초의 방수 핸드폰 </a:t>
                      </a:r>
                      <a:endParaRPr lang="en-US" altLang="ko-KR" sz="12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44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5133" marR="35133" marT="9645" marB="9645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제품경쟁력</a:t>
                      </a:r>
                      <a:endParaRPr 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 </a:t>
                      </a:r>
                      <a:r>
                        <a:rPr lang="ko-KR" alt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특허된 방수 기능 </a:t>
                      </a:r>
                      <a:endParaRPr lang="en-US" altLang="ko-KR" sz="1200" b="1" i="1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72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5133" marR="35133" marT="9645" marB="9645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M/S</a:t>
                      </a: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순위</a:t>
                      </a:r>
                      <a:endParaRPr 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 2022</a:t>
                      </a:r>
                      <a:r>
                        <a:rPr 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: 1</a:t>
                      </a:r>
                      <a:r>
                        <a:rPr lang="ko-KR" alt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위 </a:t>
                      </a: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i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글로벌 </a:t>
                      </a:r>
                      <a:r>
                        <a:rPr lang="en-US" altLang="ko-KR" sz="1200" b="1" i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i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국내기준</a:t>
                      </a:r>
                      <a:r>
                        <a:rPr lang="en-US" altLang="ko-KR" sz="1200" b="1" i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M/S /</a:t>
                      </a:r>
                      <a:r>
                        <a:rPr lang="ko-KR" altLang="en-US" sz="1200" b="1" i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순위</a:t>
                      </a: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just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 2021</a:t>
                      </a:r>
                      <a:r>
                        <a:rPr 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: 3</a:t>
                      </a:r>
                      <a:r>
                        <a:rPr lang="ko-KR" alt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endParaRPr 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109">
                <a:tc vMerge="1"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경쟁기업</a:t>
                      </a: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제품</a:t>
                      </a:r>
                      <a:endParaRPr 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 XX </a:t>
                      </a:r>
                      <a:r>
                        <a:rPr lang="ko-KR" altLang="en-US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기업</a:t>
                      </a: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i="1" kern="100" spc="0" dirty="0" err="1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국가명</a:t>
                      </a: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 / xx </a:t>
                      </a:r>
                      <a:r>
                        <a:rPr lang="ko-KR" altLang="en-US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제품</a:t>
                      </a:r>
                      <a:endParaRPr lang="en-US" alt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 YY </a:t>
                      </a:r>
                      <a:r>
                        <a:rPr lang="ko-KR" altLang="en-US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기업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i="1" kern="100" spc="0" baseline="0" dirty="0" err="1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국가명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/ yy </a:t>
                      </a:r>
                      <a:r>
                        <a:rPr lang="ko-KR" altLang="en-US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제품</a:t>
                      </a:r>
                      <a:endParaRPr 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797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8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&lt;</a:t>
                      </a:r>
                      <a:r>
                        <a:rPr lang="ko-KR" altLang="ko-KR" sz="1400" kern="0" spc="-8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제품사진 </a:t>
                      </a:r>
                      <a:r>
                        <a:rPr lang="en-US" altLang="ko-KR" sz="1400" kern="0" spc="-8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2&gt;</a:t>
                      </a:r>
                      <a:endParaRPr lang="ko-KR" altLang="ko-KR" sz="1400" kern="100" dirty="0"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200" b="1" kern="10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제품명</a:t>
                      </a:r>
                      <a:endParaRPr 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o-KR" altLang="en-US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핸드폰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제품명 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2 </a:t>
                      </a: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b="1" i="1" kern="10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HS</a:t>
                      </a:r>
                      <a:r>
                        <a:rPr lang="en-US" altLang="ko-KR" sz="1200" b="1" i="1" kern="100" spc="0" baseline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Code</a:t>
                      </a:r>
                      <a:r>
                        <a:rPr lang="en-US" altLang="ko-KR" sz="1200" b="1" i="1" kern="10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5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제품개요</a:t>
                      </a:r>
                      <a:endParaRPr lang="ko-KR" alt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</a:t>
                      </a:r>
                      <a:r>
                        <a:rPr lang="en-US" altLang="ko-KR" sz="1200" b="1" i="1" kern="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i="1" kern="0" spc="0" baseline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연령대별 맞춤 핸드폰</a:t>
                      </a:r>
                      <a:endParaRPr lang="en-US" altLang="ko-KR" sz="12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8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제품경쟁력</a:t>
                      </a:r>
                      <a:endParaRPr lang="ko-KR" alt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 </a:t>
                      </a:r>
                      <a:r>
                        <a:rPr lang="ko-KR" alt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각 연령대별 특화된 기능 </a:t>
                      </a:r>
                      <a:endParaRPr lang="en-US" altLang="ko-KR" sz="12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2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M/S/</a:t>
                      </a:r>
                      <a:r>
                        <a:rPr lang="ko-KR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순위</a:t>
                      </a:r>
                      <a:endParaRPr lang="ko-KR" alt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 2022</a:t>
                      </a:r>
                      <a:r>
                        <a:rPr lang="ko-KR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: 2</a:t>
                      </a:r>
                      <a:r>
                        <a:rPr lang="ko-KR" alt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endParaRPr lang="ko-KR" alt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just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▪ 2021</a:t>
                      </a:r>
                      <a:r>
                        <a:rPr lang="ko-KR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: 4</a:t>
                      </a:r>
                      <a:r>
                        <a:rPr lang="ko-KR" altLang="en-US" sz="1200" b="1" i="1" kern="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endParaRPr lang="ko-KR" alt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pPr algn="ctr" fontAlgn="base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경쟁기업</a:t>
                      </a:r>
                      <a:r>
                        <a:rPr lang="en-US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제품</a:t>
                      </a:r>
                      <a:endParaRPr lang="ko-KR" altLang="ko-KR" sz="1200" b="1" kern="10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XX </a:t>
                      </a:r>
                      <a:r>
                        <a:rPr lang="ko-KR" altLang="en-US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기업</a:t>
                      </a: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i="1" kern="100" spc="0" dirty="0" err="1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국가명</a:t>
                      </a:r>
                      <a:r>
                        <a:rPr lang="en-US" altLang="ko-KR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 / xx </a:t>
                      </a:r>
                      <a:r>
                        <a:rPr lang="ko-KR" altLang="en-US" sz="1200" b="1" i="1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제품</a:t>
                      </a:r>
                      <a:endParaRPr lang="ko-KR" sz="1200" b="1" i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5133" marR="35133" marT="9645" marB="9645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별: 꼭짓점 5개 1">
            <a:extLst>
              <a:ext uri="{FF2B5EF4-FFF2-40B4-BE49-F238E27FC236}">
                <a16:creationId xmlns:a16="http://schemas.microsoft.com/office/drawing/2014/main" id="{8A0DE78C-C2C7-44DD-AB6F-3C4F6B6AF392}"/>
              </a:ext>
            </a:extLst>
          </p:cNvPr>
          <p:cNvSpPr/>
          <p:nvPr/>
        </p:nvSpPr>
        <p:spPr>
          <a:xfrm>
            <a:off x="6372200" y="1268760"/>
            <a:ext cx="216024" cy="21602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별: 꼭짓점 5개 5">
            <a:extLst>
              <a:ext uri="{FF2B5EF4-FFF2-40B4-BE49-F238E27FC236}">
                <a16:creationId xmlns:a16="http://schemas.microsoft.com/office/drawing/2014/main" id="{B20612DC-033D-4A83-8269-6502334923D5}"/>
              </a:ext>
            </a:extLst>
          </p:cNvPr>
          <p:cNvSpPr/>
          <p:nvPr/>
        </p:nvSpPr>
        <p:spPr>
          <a:xfrm>
            <a:off x="1187624" y="2564904"/>
            <a:ext cx="216024" cy="21602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50216-17B9-45E1-91AF-D10B604D6DC6}"/>
              </a:ext>
            </a:extLst>
          </p:cNvPr>
          <p:cNvSpPr txBox="1"/>
          <p:nvPr/>
        </p:nvSpPr>
        <p:spPr>
          <a:xfrm>
            <a:off x="954524" y="288324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  <a:ea typeface="+mn-ea"/>
              </a:rPr>
              <a:t>중견글로벌</a:t>
            </a:r>
            <a:r>
              <a:rPr lang="ko-KR" altLang="en-US" sz="1400" dirty="0">
                <a:solidFill>
                  <a:srgbClr val="FF0000"/>
                </a:solidFill>
                <a:latin typeface="+mn-ea"/>
                <a:ea typeface="+mn-ea"/>
              </a:rPr>
              <a:t> 사업으로 지원받고자 하는 품목</a:t>
            </a:r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2809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99"/>
          <p:cNvSpPr txBox="1"/>
          <p:nvPr/>
        </p:nvSpPr>
        <p:spPr>
          <a:xfrm>
            <a:off x="338505" y="528502"/>
            <a:ext cx="3084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II. </a:t>
            </a:r>
            <a:r>
              <a:rPr lang="ko-KR" altLang="en-US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 </a:t>
            </a:r>
            <a:r>
              <a:rPr lang="ko-KR" altLang="en-US" sz="3200" spc="-1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역량분석</a:t>
            </a:r>
            <a:endParaRPr lang="ko-KR" altLang="en-US" sz="3200" spc="-1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696765"/>
              </p:ext>
            </p:extLst>
          </p:nvPr>
        </p:nvGraphicFramePr>
        <p:xfrm>
          <a:off x="519807" y="1614886"/>
          <a:ext cx="8104385" cy="4732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04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3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구    분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현  황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제품력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3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기술력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7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가격 경쟁력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0" i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0" i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마케팅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영업력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1" i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1" i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9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재무현황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i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▪  </a:t>
                      </a:r>
                      <a:r>
                        <a:rPr lang="en-US" altLang="ko-KR" sz="1200" i="1" kern="0" spc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2022</a:t>
                      </a:r>
                      <a:r>
                        <a:rPr lang="ko-KR" altLang="en-US" sz="1200" i="1" kern="0" spc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년 영업이익</a:t>
                      </a:r>
                      <a:r>
                        <a:rPr lang="en-US" altLang="ko-KR" sz="1200" i="1" kern="0" spc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i="1" kern="0" spc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부채비율</a:t>
                      </a:r>
                      <a:r>
                        <a:rPr lang="en-US" altLang="ko-KR" sz="1200" i="1" kern="0" spc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i="1" kern="0" spc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신용등급</a:t>
                      </a:r>
                      <a:r>
                        <a:rPr lang="en-US" altLang="ko-KR" sz="1200" i="1" kern="0" spc="0" baseline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i="1" kern="0" spc="0" baseline="0" dirty="0"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등</a:t>
                      </a:r>
                      <a:endParaRPr lang="en-US" altLang="ko-KR" sz="1200" b="0" i="1" dirty="0">
                        <a:solidFill>
                          <a:srgbClr val="0033CC"/>
                        </a:solidFill>
                        <a:latin typeface="+mn-ea"/>
                        <a:ea typeface="+mn-ea"/>
                      </a:endParaRP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1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생산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물류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기타</a:t>
                      </a: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0" i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0" i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200" b="0" i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6" marR="91436" marT="45710" marB="4571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67544" y="1196752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1.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마케팅 역량</a:t>
            </a:r>
            <a:endParaRPr lang="ko-KR" altLang="en-US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156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334384"/>
              </p:ext>
            </p:extLst>
          </p:nvPr>
        </p:nvGraphicFramePr>
        <p:xfrm>
          <a:off x="575468" y="1596862"/>
          <a:ext cx="7993064" cy="4418162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583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6362">
                  <a:extLst>
                    <a:ext uri="{9D8B030D-6E8A-4147-A177-3AD203B41FA5}">
                      <a16:colId xmlns:a16="http://schemas.microsoft.com/office/drawing/2014/main" val="2739413082"/>
                    </a:ext>
                  </a:extLst>
                </a:gridCol>
                <a:gridCol w="2136363">
                  <a:extLst>
                    <a:ext uri="{9D8B030D-6E8A-4147-A177-3AD203B41FA5}">
                      <a16:colId xmlns:a16="http://schemas.microsoft.com/office/drawing/2014/main" val="928555689"/>
                    </a:ext>
                  </a:extLst>
                </a:gridCol>
              </a:tblGrid>
              <a:tr h="5705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현    황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44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자체브랜드 </a:t>
                      </a:r>
                      <a:endParaRPr kumimoji="0" lang="en-US" altLang="ko-KR" sz="1400" b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및 해당 수출비중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자체브랜드명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1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자체브랜드명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2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자체브랜드명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3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3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브랜드 소개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상표등록여부 등</a:t>
                      </a:r>
                      <a:endParaRPr kumimoji="0" lang="en-US" altLang="ko-KR" sz="105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인지도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국가별 진출 현황 등</a:t>
                      </a:r>
                      <a:endParaRPr kumimoji="0" lang="en-US" altLang="ko-KR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수출비중 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(00%)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브랜드 소개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상표등록여부 등</a:t>
                      </a:r>
                      <a:endParaRPr kumimoji="0" lang="en-US" altLang="ko-KR" sz="105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인지도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국가별 진출 현황 등</a:t>
                      </a:r>
                      <a:endParaRPr kumimoji="0" lang="en-US" altLang="ko-KR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수출비중 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(00%)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브랜드 소개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상표등록여부 등</a:t>
                      </a:r>
                      <a:endParaRPr kumimoji="0" lang="en-US" altLang="ko-KR" sz="105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인지도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국가별 진출 현황 등</a:t>
                      </a:r>
                      <a:endParaRPr kumimoji="0" lang="en-US" altLang="ko-KR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수출비중 </a:t>
                      </a:r>
                      <a:r>
                        <a:rPr kumimoji="0" lang="en-US" altLang="ko-KR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(00%)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612256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특정 기업 </a:t>
                      </a:r>
                      <a:endParaRPr kumimoji="0" lang="en-US" altLang="ko-KR" sz="1400" b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종속거래</a:t>
                      </a: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여부</a:t>
                      </a:r>
                      <a:endParaRPr kumimoji="0" lang="en-US" altLang="ko-KR" sz="1400" b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A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사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수출 비중 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00%), B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사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수출 비중 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00%), …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특정 기업 </a:t>
                      </a:r>
                      <a:r>
                        <a:rPr kumimoji="0" lang="ko-KR" altLang="en-US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종속거래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 비중 추이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거래처 다변화 계획 등</a:t>
                      </a:r>
                      <a:endParaRPr kumimoji="0" lang="en-US" altLang="ko-KR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5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해외마케팅 역량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해외영업 또는 해외마케팅 전담부서 보유 여부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해외 네트워크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지사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대리점 등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해외네트워크 활성화를 위한 마케팅 조직의 취약점 및 보완계획 등 기술</a:t>
                      </a:r>
                      <a:endParaRPr kumimoji="0" lang="en-US" altLang="ko-KR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8505" y="528502"/>
            <a:ext cx="3084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II. </a:t>
            </a:r>
            <a:r>
              <a:rPr lang="ko-KR" altLang="en-US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 </a:t>
            </a:r>
            <a:r>
              <a:rPr lang="ko-KR" altLang="en-US" sz="3200" spc="-1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역량분석</a:t>
            </a:r>
            <a:endParaRPr lang="ko-KR" altLang="en-US" sz="3200" spc="-1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196752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1.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마케팅 역량</a:t>
            </a:r>
            <a:endParaRPr lang="ko-KR" altLang="en-US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29820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604784"/>
              </p:ext>
            </p:extLst>
          </p:nvPr>
        </p:nvGraphicFramePr>
        <p:xfrm>
          <a:off x="575468" y="1716741"/>
          <a:ext cx="7993063" cy="4371322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583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현    황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12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시장 현황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세계 시장의 일반적인 현황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6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고객 현황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주요 고객의 분포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구매 특성 등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경쟁 현황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(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주요 경쟁사 현황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주요 경쟁사 대비 우위 요소 등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46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거시 환경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향후 기술적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가격적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수요 트렌드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경쟁 환경 변화 전망</a:t>
                      </a: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1228690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</a:rPr>
              <a:t>2. </a:t>
            </a:r>
            <a:r>
              <a:rPr lang="ko-KR" altLang="en-US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</a:rPr>
              <a:t>세계시장 현황</a:t>
            </a:r>
            <a:endParaRPr lang="ko-KR" altLang="en-US" sz="20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505" y="528502"/>
            <a:ext cx="3084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II. </a:t>
            </a:r>
            <a:r>
              <a:rPr lang="ko-KR" altLang="en-US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 </a:t>
            </a:r>
            <a:r>
              <a:rPr lang="ko-KR" altLang="en-US" sz="3200" spc="-1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역량분석</a:t>
            </a:r>
            <a:endParaRPr lang="ko-KR" altLang="en-US" sz="3200" spc="-1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552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115668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</a:rPr>
              <a:t>1. </a:t>
            </a:r>
            <a:r>
              <a:rPr lang="ko-KR" altLang="en-US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</a:rPr>
              <a:t>목표시장 선정 및 수출 현황</a:t>
            </a:r>
            <a:endParaRPr lang="ko-KR" altLang="en-US" sz="20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505" y="528502"/>
            <a:ext cx="4224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III. </a:t>
            </a:r>
            <a:r>
              <a:rPr lang="ko-KR" altLang="en-US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마케팅 전략 및 계획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81096"/>
              </p:ext>
            </p:extLst>
          </p:nvPr>
        </p:nvGraphicFramePr>
        <p:xfrm>
          <a:off x="539554" y="1600197"/>
          <a:ext cx="7992890" cy="309634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52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28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국가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선정사유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693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주력시장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1" i="1" spc="-15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중국 </a:t>
                      </a:r>
                      <a:endParaRPr lang="en-US" altLang="ko-KR" sz="1100" b="1" i="1" spc="-15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스마트폰의 대중화 추세</a:t>
                      </a:r>
                      <a:endParaRPr lang="en-US" altLang="ko-KR" sz="11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세계에서 가장 큰 네트워크 보유</a:t>
                      </a:r>
                      <a:endParaRPr lang="en-US" altLang="ko-KR" sz="11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1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년도 대비 스마트폰 사용률 </a:t>
                      </a:r>
                      <a:r>
                        <a:rPr lang="en-US" altLang="ko-KR" sz="11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16%</a:t>
                      </a:r>
                      <a:r>
                        <a:rPr lang="en-US" altLang="ko-KR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상승</a:t>
                      </a:r>
                      <a:endParaRPr lang="en-US" altLang="ko-KR" sz="11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179">
                <a:tc vMerge="1">
                  <a:txBody>
                    <a:bodyPr/>
                    <a:lstStyle/>
                    <a:p>
                      <a:pPr algn="ctr"/>
                      <a:endParaRPr lang="ko-KR" altLang="en-US" sz="14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i="1" spc="-15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미국</a:t>
                      </a:r>
                      <a:endParaRPr lang="en-US" altLang="ko-KR" sz="1100" b="1" i="1" spc="-15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년도 대비 스마트폰 사용률 </a:t>
                      </a:r>
                      <a:r>
                        <a:rPr lang="en-US" altLang="ko-KR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15% </a:t>
                      </a:r>
                      <a:r>
                        <a:rPr lang="ko-KR" altLang="en-US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상승 </a:t>
                      </a:r>
                      <a:endParaRPr lang="en-US" altLang="ko-KR" sz="1100" b="1" i="1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152584"/>
                  </a:ext>
                </a:extLst>
              </a:tr>
              <a:tr h="464091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신규시장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브라질 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~~~~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091">
                <a:tc vMerge="1">
                  <a:txBody>
                    <a:bodyPr/>
                    <a:lstStyle/>
                    <a:p>
                      <a:pPr algn="ctr"/>
                      <a:endParaRPr lang="ko-KR" altLang="en-US" sz="14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남아공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100" b="1" i="1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~~~~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697032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61481"/>
              </p:ext>
            </p:extLst>
          </p:nvPr>
        </p:nvGraphicFramePr>
        <p:xfrm>
          <a:off x="540251" y="4888096"/>
          <a:ext cx="7992193" cy="14932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5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30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12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국가</a:t>
                      </a:r>
                      <a:endParaRPr lang="en-US" altLang="ko-KR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직접수출액 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(US</a:t>
                      </a: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천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$)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간접수출액 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(US</a:t>
                      </a: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천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$)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latin typeface="+mj-lt"/>
                        <a:ea typeface="맑은 고딕" pitchFamily="50" charset="-127"/>
                      </a:endParaRPr>
                    </a:p>
                  </a:txBody>
                  <a:tcPr marL="91427" marR="91427" marT="45696" marB="45696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2023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2023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중국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21,231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31,532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3,223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미국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1,531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브라질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1,531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남아공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1,531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4892491-016E-4BF1-AAC1-7278F18B0D1C}"/>
              </a:ext>
            </a:extLst>
          </p:cNvPr>
          <p:cNvSpPr txBox="1"/>
          <p:nvPr/>
        </p:nvSpPr>
        <p:spPr>
          <a:xfrm>
            <a:off x="3851920" y="1263058"/>
            <a:ext cx="3888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FF0000"/>
                </a:solidFill>
                <a:latin typeface="+mn-ea"/>
                <a:ea typeface="+mn-ea"/>
              </a:rPr>
              <a:t>*</a:t>
            </a:r>
            <a:r>
              <a:rPr lang="ko-KR" altLang="en-US" sz="1100" dirty="0">
                <a:solidFill>
                  <a:srgbClr val="FF0000"/>
                </a:solidFill>
                <a:latin typeface="+mn-ea"/>
                <a:ea typeface="+mn-ea"/>
              </a:rPr>
              <a:t>최대 </a:t>
            </a:r>
            <a:r>
              <a:rPr lang="en-US" altLang="ko-KR" sz="1100" dirty="0">
                <a:solidFill>
                  <a:srgbClr val="FF0000"/>
                </a:solidFill>
                <a:latin typeface="+mn-ea"/>
                <a:ea typeface="+mn-ea"/>
              </a:rPr>
              <a:t>4</a:t>
            </a:r>
            <a:r>
              <a:rPr lang="ko-KR" altLang="en-US" sz="1100" dirty="0">
                <a:solidFill>
                  <a:srgbClr val="FF0000"/>
                </a:solidFill>
                <a:latin typeface="+mn-ea"/>
                <a:ea typeface="+mn-ea"/>
              </a:rPr>
              <a:t>개국까지 선정 가능</a:t>
            </a:r>
          </a:p>
        </p:txBody>
      </p:sp>
    </p:spTree>
    <p:extLst>
      <p:ext uri="{BB962C8B-B14F-4D97-AF65-F5344CB8AC3E}">
        <p14:creationId xmlns:p14="http://schemas.microsoft.com/office/powerpoint/2010/main" val="1973758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331656"/>
              </p:ext>
            </p:extLst>
          </p:nvPr>
        </p:nvGraphicFramePr>
        <p:xfrm>
          <a:off x="548485" y="1663727"/>
          <a:ext cx="7993064" cy="269724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583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9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2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현    황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19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수출목표 달성 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전략</a:t>
                      </a: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목표시장 수출확대 전략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0" lang="ko-KR" altLang="en-US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목표시장별</a:t>
                      </a: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 차별화 전략 등</a:t>
                      </a:r>
                      <a:r>
                        <a:rPr kumimoji="0" lang="en-US" altLang="ko-KR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품목별 수출계획 및 수출확대 필요역량 확보방안</a:t>
                      </a:r>
                      <a:endParaRPr kumimoji="0" lang="en-US" altLang="ko-KR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디지털 마케팅 전략</a:t>
                      </a:r>
                      <a:endParaRPr kumimoji="0" lang="en-US" altLang="ko-KR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</a:txBody>
                  <a:tcPr marL="91442" marR="91442" marT="45710" marB="45710" anchor="ctr" horzOverflow="overflow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115668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</a:rPr>
              <a:t>2. </a:t>
            </a:r>
            <a:r>
              <a:rPr lang="ko-KR" altLang="en-US" sz="2000" spc="-1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</a:rPr>
              <a:t>목표시장 마케팅 전략</a:t>
            </a:r>
            <a:endParaRPr lang="ko-KR" altLang="en-US" sz="20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48485" y="6180702"/>
            <a:ext cx="7975598" cy="296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0" dirty="0"/>
              <a:t>※ </a:t>
            </a:r>
            <a:r>
              <a:rPr lang="ko-KR" altLang="en-US" sz="1050" dirty="0"/>
              <a:t>수출확대 전략 및 목표를 최대한 상세하게 기재</a:t>
            </a:r>
            <a:r>
              <a:rPr lang="en-US" altLang="ko-KR" sz="105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505" y="528502"/>
            <a:ext cx="4224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III. </a:t>
            </a:r>
            <a:r>
              <a:rPr lang="ko-KR" altLang="en-US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마케팅 전략 및 계획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442389"/>
              </p:ext>
            </p:extLst>
          </p:nvPr>
        </p:nvGraphicFramePr>
        <p:xfrm>
          <a:off x="540251" y="4725144"/>
          <a:ext cx="7992193" cy="14932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5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30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12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국가</a:t>
                      </a:r>
                      <a:endParaRPr lang="en-US" altLang="ko-KR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직접수출액 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US</a:t>
                      </a: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천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$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간접수출액 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US</a:t>
                      </a: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천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$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latin typeface="+mj-lt"/>
                        <a:ea typeface="맑은 고딕" pitchFamily="50" charset="-127"/>
                      </a:endParaRPr>
                    </a:p>
                  </a:txBody>
                  <a:tcPr marL="91427" marR="91427" marT="45696" marB="45696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2024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2025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2026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2024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2025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 (E)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중국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21,231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31,532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3,223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미국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1,531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브라질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1,531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1" dirty="0">
                          <a:solidFill>
                            <a:srgbClr val="0000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남아공</a:t>
                      </a: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1,211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1,531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2,132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331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423</a:t>
                      </a:r>
                      <a:endParaRPr lang="ko-KR" altLang="en-US" sz="1000" b="1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91427" marR="91427" marT="45696" marB="4569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210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093178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3.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소요예산 </a:t>
            </a:r>
            <a:r>
              <a:rPr lang="ko-KR" altLang="en-US" sz="2000" spc="-1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총괄표</a:t>
            </a:r>
            <a:endParaRPr lang="ko-KR" altLang="en-US" sz="900" b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507" y="528502"/>
            <a:ext cx="43620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III. </a:t>
            </a:r>
            <a:r>
              <a:rPr lang="ko-KR" altLang="en-US" sz="32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마케팅 전략 및 계획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178302" y="3244334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구  분</a:t>
            </a:r>
            <a:endParaRPr lang="ko-KR" altLang="en-US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DC9B5D-35EE-40C4-B8B7-7BA4583B6DD8}"/>
              </a:ext>
            </a:extLst>
          </p:cNvPr>
          <p:cNvSpPr txBox="1"/>
          <p:nvPr/>
        </p:nvSpPr>
        <p:spPr>
          <a:xfrm>
            <a:off x="0" y="1473188"/>
            <a:ext cx="9143998" cy="780406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1000" dirty="0"/>
              <a:t>&lt; </a:t>
            </a:r>
            <a:r>
              <a:rPr lang="ko-KR" altLang="en-US" sz="1000" dirty="0"/>
              <a:t>작성 요령 </a:t>
            </a:r>
            <a:r>
              <a:rPr lang="en-US" altLang="ko-KR" sz="1000" dirty="0">
                <a:solidFill>
                  <a:srgbClr val="FF0000"/>
                </a:solidFill>
              </a:rPr>
              <a:t>(</a:t>
            </a:r>
            <a:r>
              <a:rPr lang="ko-KR" altLang="en-US" sz="1000" dirty="0">
                <a:solidFill>
                  <a:srgbClr val="FF0000"/>
                </a:solidFill>
              </a:rPr>
              <a:t>필독</a:t>
            </a:r>
            <a:r>
              <a:rPr lang="en-US" altLang="ko-KR" sz="1000" dirty="0">
                <a:solidFill>
                  <a:srgbClr val="FF0000"/>
                </a:solidFill>
              </a:rPr>
              <a:t>)</a:t>
            </a:r>
            <a:r>
              <a:rPr lang="ko-KR" altLang="en-US" sz="1000" dirty="0"/>
              <a:t> </a:t>
            </a:r>
            <a:r>
              <a:rPr lang="en-US" altLang="ko-KR" sz="1000" dirty="0"/>
              <a:t>&gt;</a:t>
            </a:r>
          </a:p>
          <a:p>
            <a:pPr>
              <a:lnSpc>
                <a:spcPct val="125000"/>
              </a:lnSpc>
            </a:pPr>
            <a:r>
              <a:rPr lang="ko-KR" altLang="en-US" sz="900" dirty="0">
                <a:solidFill>
                  <a:srgbClr val="0033CC"/>
                </a:solidFill>
              </a:rPr>
              <a:t>① </a:t>
            </a:r>
            <a:r>
              <a:rPr lang="en-US" altLang="ko-KR" sz="900" dirty="0">
                <a:solidFill>
                  <a:srgbClr val="0033CC"/>
                </a:solidFill>
              </a:rPr>
              <a:t>1:1 </a:t>
            </a:r>
            <a:r>
              <a:rPr lang="ko-KR" altLang="en-US" sz="900" dirty="0" err="1">
                <a:solidFill>
                  <a:srgbClr val="0033CC"/>
                </a:solidFill>
              </a:rPr>
              <a:t>코칭비는</a:t>
            </a:r>
            <a:r>
              <a:rPr lang="ko-KR" altLang="en-US" sz="900" dirty="0">
                <a:solidFill>
                  <a:srgbClr val="0033CC"/>
                </a:solidFill>
              </a:rPr>
              <a:t> 신청 사업단계에 상관없이 </a:t>
            </a:r>
            <a:r>
              <a:rPr lang="en-US" altLang="ko-KR" sz="900" dirty="0">
                <a:solidFill>
                  <a:srgbClr val="0033CC"/>
                </a:solidFill>
              </a:rPr>
              <a:t>1,000</a:t>
            </a:r>
            <a:r>
              <a:rPr lang="ko-KR" altLang="en-US" sz="900" dirty="0">
                <a:solidFill>
                  <a:srgbClr val="0033CC"/>
                </a:solidFill>
              </a:rPr>
              <a:t>만원이며</a:t>
            </a:r>
            <a:r>
              <a:rPr lang="en-US" altLang="ko-KR" sz="900" dirty="0">
                <a:solidFill>
                  <a:srgbClr val="0033CC"/>
                </a:solidFill>
              </a:rPr>
              <a:t>,</a:t>
            </a:r>
            <a:r>
              <a:rPr lang="ko-KR" altLang="en-US" sz="900" dirty="0">
                <a:solidFill>
                  <a:srgbClr val="0033CC"/>
                </a:solidFill>
              </a:rPr>
              <a:t> 사업 운영비로서 </a:t>
            </a:r>
            <a:r>
              <a:rPr lang="ko-KR" altLang="en-US" sz="900" u="sng" dirty="0">
                <a:solidFill>
                  <a:srgbClr val="0033CC"/>
                </a:solidFill>
              </a:rPr>
              <a:t>필수 항목</a:t>
            </a:r>
            <a:r>
              <a:rPr lang="ko-KR" altLang="en-US" sz="900" dirty="0">
                <a:solidFill>
                  <a:srgbClr val="0033CC"/>
                </a:solidFill>
              </a:rPr>
              <a:t>임</a:t>
            </a:r>
            <a:endParaRPr lang="en-US" altLang="ko-KR" sz="900" dirty="0">
              <a:solidFill>
                <a:srgbClr val="0033CC"/>
              </a:solidFill>
            </a:endParaRPr>
          </a:p>
          <a:p>
            <a:pPr>
              <a:lnSpc>
                <a:spcPct val="125000"/>
              </a:lnSpc>
            </a:pPr>
            <a:r>
              <a:rPr lang="ko-KR" altLang="en-US" sz="900" dirty="0"/>
              <a:t>② </a:t>
            </a:r>
            <a:r>
              <a:rPr lang="en-US" altLang="ko-KR" sz="900" dirty="0"/>
              <a:t>KOTRA</a:t>
            </a:r>
            <a:r>
              <a:rPr lang="ko-KR" altLang="en-US" sz="900" dirty="0"/>
              <a:t> 해외무역관을 통해 시너지 효과를 낼 수 있는 사업 우대</a:t>
            </a:r>
            <a:endParaRPr lang="en-US" altLang="ko-KR" sz="900" dirty="0"/>
          </a:p>
          <a:p>
            <a:pPr>
              <a:lnSpc>
                <a:spcPct val="125000"/>
              </a:lnSpc>
            </a:pPr>
            <a:r>
              <a:rPr lang="ko-KR" altLang="en-US" sz="900" dirty="0"/>
              <a:t>③ 실제 사업내용과 사업신청서 상의 사업내용이 크게 상이한 경우 추후 선정이 취소될 수 있음</a:t>
            </a:r>
            <a:endParaRPr lang="en-US" altLang="ko-KR" sz="900" dirty="0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36F1BB94-BB40-4037-9EDA-88F6ABA53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03443"/>
              </p:ext>
            </p:extLst>
          </p:nvPr>
        </p:nvGraphicFramePr>
        <p:xfrm>
          <a:off x="251520" y="2361662"/>
          <a:ext cx="8640960" cy="437175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93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128">
                  <a:extLst>
                    <a:ext uri="{9D8B030D-6E8A-4147-A177-3AD203B41FA5}">
                      <a16:colId xmlns:a16="http://schemas.microsoft.com/office/drawing/2014/main" val="2820269557"/>
                    </a:ext>
                  </a:extLst>
                </a:gridCol>
                <a:gridCol w="1719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2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4081">
                  <a:extLst>
                    <a:ext uri="{9D8B030D-6E8A-4147-A177-3AD203B41FA5}">
                      <a16:colId xmlns:a16="http://schemas.microsoft.com/office/drawing/2014/main" val="3771847043"/>
                    </a:ext>
                  </a:extLst>
                </a:gridCol>
                <a:gridCol w="1344081">
                  <a:extLst>
                    <a:ext uri="{9D8B030D-6E8A-4147-A177-3AD203B41FA5}">
                      <a16:colId xmlns:a16="http://schemas.microsoft.com/office/drawing/2014/main" val="2477742492"/>
                    </a:ext>
                  </a:extLst>
                </a:gridCol>
              </a:tblGrid>
              <a:tr h="21315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구  분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대분류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사업명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예산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수행기관별 소계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35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1:1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코칭비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(*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위 요령의 ① 참고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코칭비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코칭비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1,000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1,000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3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+mn-ea"/>
                        </a:rPr>
                        <a:t>목표시장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+mn-ea"/>
                        </a:rPr>
                        <a:t>국가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+mn-ea"/>
                        </a:rPr>
                        <a:t>무역관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대분류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사업명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예산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수행기관별 소계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479987"/>
                  </a:ext>
                </a:extLst>
              </a:tr>
              <a:tr h="252354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중국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베이징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전시회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행사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해외영업지원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전시회 참가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(4.10. ~ 12.) 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500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2,500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법무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세무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회계컨설팅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법무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세무 컨설팅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1,000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40002"/>
                  </a:ext>
                </a:extLst>
              </a:tr>
              <a:tr h="252354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홍보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광고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전문잡지 광고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제품 홍보 등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1,000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27831"/>
                  </a:ext>
                </a:extLst>
              </a:tr>
              <a:tr h="252354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미국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뉴욕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홍보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광고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전문잡지 광고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1,000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3,000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전시회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행사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해외영업지원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전시회 참가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lt"/>
                        </a:rPr>
                        <a:t>(6.5. ~ 6.7.)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1,500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067779"/>
                  </a:ext>
                </a:extLst>
              </a:tr>
              <a:tr h="252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전시회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행사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해외영업지원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lt"/>
                        </a:rPr>
                        <a:t>C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고객행사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lt"/>
                        </a:rPr>
                        <a:t>(7.5. ~ 7 8.)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500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447649"/>
                  </a:ext>
                </a:extLst>
              </a:tr>
              <a:tr h="25235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브라질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상파울루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전시회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행사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해외영업지원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세일즈랩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 운용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700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1,700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홍보</a:t>
                      </a:r>
                      <a:r>
                        <a:rPr lang="en-US" altLang="ko-KR" sz="900" dirty="0"/>
                        <a:t>·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광고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+mn-lt"/>
                        </a:rPr>
                        <a:t>잡지광고</a:t>
                      </a:r>
                      <a:r>
                        <a:rPr lang="en-US" altLang="ko-KR" sz="900" dirty="0">
                          <a:latin typeface="+mn-lt"/>
                        </a:rPr>
                        <a:t>(</a:t>
                      </a:r>
                      <a:r>
                        <a:rPr lang="ko-KR" altLang="en-US" sz="900" dirty="0" err="1">
                          <a:latin typeface="+mn-lt"/>
                        </a:rPr>
                        <a:t>ㅇㅇ잡지</a:t>
                      </a:r>
                      <a:r>
                        <a:rPr lang="en-US" altLang="ko-KR" sz="900" dirty="0">
                          <a:latin typeface="+mn-lt"/>
                        </a:rPr>
                        <a:t>)</a:t>
                      </a:r>
                      <a:endParaRPr lang="ko-KR" altLang="en-US" sz="900" dirty="0"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1,000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07689"/>
                  </a:ext>
                </a:extLst>
              </a:tr>
              <a:tr h="252354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+mn-ea"/>
                        </a:rPr>
                        <a:t>무역관 사업 소요예산 총 합계</a:t>
                      </a:r>
                      <a:endParaRPr lang="en-US" altLang="ko-KR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7,200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447429"/>
                  </a:ext>
                </a:extLst>
              </a:tr>
              <a:tr h="2523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타수행기관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홍보</a:t>
                      </a:r>
                      <a:r>
                        <a:rPr lang="en-US" altLang="ko-KR" sz="900" dirty="0"/>
                        <a:t>·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광고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+mn-lt"/>
                        </a:rPr>
                        <a:t>홍보 동영상 제작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맑은 고딕" pitchFamily="50" charset="-127"/>
                        </a:rPr>
                        <a:t>800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맑은 고딕" pitchFamily="50" charset="-127"/>
                        </a:rPr>
                        <a:t>800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1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사후정산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/>
                        <a:t>전시회</a:t>
                      </a:r>
                      <a:r>
                        <a:rPr lang="en-US" altLang="ko-KR" sz="900" dirty="0"/>
                        <a:t>·</a:t>
                      </a:r>
                      <a:r>
                        <a:rPr lang="ko-KR" altLang="en-US" sz="900" dirty="0"/>
                        <a:t>행사</a:t>
                      </a:r>
                      <a:r>
                        <a:rPr lang="en-US" altLang="ko-KR" sz="900" dirty="0"/>
                        <a:t>·</a:t>
                      </a:r>
                      <a:r>
                        <a:rPr lang="ko-KR" altLang="en-US" sz="900" dirty="0"/>
                        <a:t>해외영업지원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+mn-lt"/>
                        </a:rPr>
                        <a:t>D</a:t>
                      </a:r>
                      <a:r>
                        <a:rPr lang="ko-KR" altLang="en-US" sz="900" dirty="0">
                          <a:latin typeface="+mn-lt"/>
                        </a:rPr>
                        <a:t>전시회 참가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맑은 고딕" pitchFamily="50" charset="-127"/>
                        </a:rPr>
                        <a:t>700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맑은 고딕" pitchFamily="50" charset="-127"/>
                        </a:rPr>
                        <a:t>700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024807"/>
                  </a:ext>
                </a:extLst>
              </a:tr>
              <a:tr h="2131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타부서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+mn-lt"/>
                        </a:rPr>
                        <a:t>조사</a:t>
                      </a:r>
                      <a:r>
                        <a:rPr lang="en-US" altLang="ko-KR" sz="900" dirty="0"/>
                        <a:t>·</a:t>
                      </a:r>
                      <a:r>
                        <a:rPr lang="ko-KR" altLang="en-US" sz="900" dirty="0"/>
                        <a:t>일반 컨설팅</a:t>
                      </a:r>
                      <a:endParaRPr lang="ko-KR" altLang="en-US" sz="900" dirty="0"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+mn-lt"/>
                        </a:rPr>
                        <a:t>(</a:t>
                      </a:r>
                      <a:r>
                        <a:rPr lang="ko-KR" altLang="en-US" sz="900" dirty="0">
                          <a:latin typeface="+mn-lt"/>
                        </a:rPr>
                        <a:t>가</a:t>
                      </a:r>
                      <a:r>
                        <a:rPr lang="en-US" altLang="ko-KR" sz="900" dirty="0">
                          <a:latin typeface="+mn-lt"/>
                        </a:rPr>
                        <a:t>)</a:t>
                      </a:r>
                      <a:r>
                        <a:rPr lang="ko-KR" altLang="en-US" sz="900" dirty="0">
                          <a:latin typeface="+mn-lt"/>
                        </a:rPr>
                        <a:t>품목 시장조사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맑은 고딕" pitchFamily="50" charset="-127"/>
                        </a:rPr>
                        <a:t>300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lt"/>
                          <a:ea typeface="맑은 고딕" pitchFamily="50" charset="-127"/>
                        </a:rPr>
                        <a:t>300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160395"/>
                  </a:ext>
                </a:extLst>
              </a:tr>
              <a:tr h="213152">
                <a:tc gridSpan="5"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+mn-lt"/>
                        </a:rPr>
                        <a:t>기타 총계</a:t>
                      </a: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bg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1,800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505586"/>
                  </a:ext>
                </a:extLst>
              </a:tr>
              <a:tr h="213152">
                <a:tc gridSpan="5"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 계 </a:t>
                      </a:r>
                      <a:endParaRPr lang="ko-KR" altLang="en-US" sz="900" dirty="0"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lt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bg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10,000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lt"/>
                        <a:ea typeface="+mn-ea"/>
                      </a:endParaRPr>
                    </a:p>
                  </a:txBody>
                  <a:tcPr marL="91439" marR="91439" marT="45701" marB="45701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1ED21F-2070-4FB7-8964-22038C1F36F7}"/>
              </a:ext>
            </a:extLst>
          </p:cNvPr>
          <p:cNvSpPr txBox="1"/>
          <p:nvPr/>
        </p:nvSpPr>
        <p:spPr>
          <a:xfrm>
            <a:off x="8100392" y="2108914"/>
            <a:ext cx="9076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+mn-lt"/>
              </a:rPr>
              <a:t>(</a:t>
            </a:r>
            <a:r>
              <a:rPr lang="ko-KR" altLang="en-US" sz="1000" dirty="0">
                <a:latin typeface="+mn-lt"/>
              </a:rPr>
              <a:t>단위 </a:t>
            </a:r>
            <a:r>
              <a:rPr lang="en-US" altLang="ko-KR" sz="1000" dirty="0">
                <a:latin typeface="+mn-lt"/>
              </a:rPr>
              <a:t>: </a:t>
            </a:r>
            <a:r>
              <a:rPr lang="ko-KR" altLang="en-US" sz="1000" dirty="0">
                <a:latin typeface="+mn-lt"/>
              </a:rPr>
              <a:t>만원</a:t>
            </a:r>
            <a:r>
              <a:rPr lang="en-US" altLang="ko-KR" sz="1000" dirty="0">
                <a:latin typeface="+mn-lt"/>
              </a:rPr>
              <a:t>)</a:t>
            </a:r>
            <a:endParaRPr lang="ko-KR" alt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748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178302" y="2839191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구  분</a:t>
            </a:r>
            <a:endParaRPr lang="ko-KR" altLang="en-US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548125-C0A9-4538-BE85-F2EF40BA1307}"/>
              </a:ext>
            </a:extLst>
          </p:cNvPr>
          <p:cNvSpPr txBox="1"/>
          <p:nvPr/>
        </p:nvSpPr>
        <p:spPr>
          <a:xfrm>
            <a:off x="309844" y="764704"/>
            <a:ext cx="7091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로드맵 이행 지원 서비스 종류 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해외무역관 활용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F839A0E-ED19-4219-B239-67BE347273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66610"/>
              </p:ext>
            </p:extLst>
          </p:nvPr>
        </p:nvGraphicFramePr>
        <p:xfrm>
          <a:off x="309844" y="1268760"/>
          <a:ext cx="8582635" cy="5110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7391">
                  <a:extLst>
                    <a:ext uri="{9D8B030D-6E8A-4147-A177-3AD203B41FA5}">
                      <a16:colId xmlns:a16="http://schemas.microsoft.com/office/drawing/2014/main" val="20564063"/>
                    </a:ext>
                  </a:extLst>
                </a:gridCol>
                <a:gridCol w="1863108">
                  <a:extLst>
                    <a:ext uri="{9D8B030D-6E8A-4147-A177-3AD203B41FA5}">
                      <a16:colId xmlns:a16="http://schemas.microsoft.com/office/drawing/2014/main" val="4019598147"/>
                    </a:ext>
                  </a:extLst>
                </a:gridCol>
                <a:gridCol w="5832136">
                  <a:extLst>
                    <a:ext uri="{9D8B030D-6E8A-4147-A177-3AD203B41FA5}">
                      <a16:colId xmlns:a16="http://schemas.microsoft.com/office/drawing/2014/main" val="3659584748"/>
                    </a:ext>
                  </a:extLst>
                </a:gridCol>
              </a:tblGrid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연번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사업 내용</a:t>
                      </a:r>
                      <a:r>
                        <a:rPr lang="en-US" altLang="ko-KR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예시</a:t>
                      </a:r>
                      <a:r>
                        <a:rPr lang="en-US" altLang="ko-KR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743133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u="none" strike="noStrike" dirty="0">
                          <a:effectLst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세일즈랩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운용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 latinLnBrk="0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해외전문가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현지기업 또는 전문가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매칭을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통한 마케팅 및 영업 업무 대행 서비스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9485485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해외전시회 참가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u="none" strike="noStrike" dirty="0">
                          <a:effectLst/>
                        </a:rPr>
                        <a:t>해외 전시회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국제전시회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0632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고객행사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상담회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시연회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설명회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세미나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글로벌마켓 진출행사 등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5465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시장조사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해외마케팅 전략 수립을 위한 해외시장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제품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전략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법규 조사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556549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컨설팅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해외진출을 위한 법무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세무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회계 관련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전문 컨설팅 지원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755074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통번역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계약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법률 문서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게임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모바일 앱 콘텐츠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홈페이지 번역 등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통번역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분야 전반 유사 서비스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069188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TV·PPL,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신문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잡지 홍보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광고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SNS·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검색엔진 마케팅 등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광고매체를 활용한 홍보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광고 분야 전반 유사 서비스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198684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 개발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외국어로 된 카탈로그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포장디자인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반응형 홈페이지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모바일앱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온라인 쇼핑몰 상세페이지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동영상 제작 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930109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브랜드 개발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수출브랜드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네이밍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오프라인 제품 매뉴얼 제작 등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브랜드개발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 분야 전반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유사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82888"/>
                  </a:ext>
                </a:extLst>
              </a:tr>
              <a:tr h="464606"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 외 분류하기 힘든 마케팅 사업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 latinLnBrk="0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 운영기관과 별도 협의 필요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1244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066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178302" y="2839191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구  분</a:t>
            </a:r>
            <a:endParaRPr lang="ko-KR" altLang="en-US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457573-C194-4061-94EF-E8A4D7FBB933}"/>
              </a:ext>
            </a:extLst>
          </p:cNvPr>
          <p:cNvSpPr txBox="1"/>
          <p:nvPr/>
        </p:nvSpPr>
        <p:spPr>
          <a:xfrm>
            <a:off x="395536" y="836712"/>
            <a:ext cx="7091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사후정산 이행 가능 서비스 종류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052B9D4-746D-4CC3-BEF8-64A779559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888384"/>
              </p:ext>
            </p:extLst>
          </p:nvPr>
        </p:nvGraphicFramePr>
        <p:xfrm>
          <a:off x="395536" y="1412776"/>
          <a:ext cx="8524312" cy="4248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9814">
                  <a:extLst>
                    <a:ext uri="{9D8B030D-6E8A-4147-A177-3AD203B41FA5}">
                      <a16:colId xmlns:a16="http://schemas.microsoft.com/office/drawing/2014/main" val="20564063"/>
                    </a:ext>
                  </a:extLst>
                </a:gridCol>
                <a:gridCol w="1259330">
                  <a:extLst>
                    <a:ext uri="{9D8B030D-6E8A-4147-A177-3AD203B41FA5}">
                      <a16:colId xmlns:a16="http://schemas.microsoft.com/office/drawing/2014/main" val="4019598147"/>
                    </a:ext>
                  </a:extLst>
                </a:gridCol>
                <a:gridCol w="2723055">
                  <a:extLst>
                    <a:ext uri="{9D8B030D-6E8A-4147-A177-3AD203B41FA5}">
                      <a16:colId xmlns:a16="http://schemas.microsoft.com/office/drawing/2014/main" val="2621927985"/>
                    </a:ext>
                  </a:extLst>
                </a:gridCol>
                <a:gridCol w="3942113">
                  <a:extLst>
                    <a:ext uri="{9D8B030D-6E8A-4147-A177-3AD203B41FA5}">
                      <a16:colId xmlns:a16="http://schemas.microsoft.com/office/drawing/2014/main" val="365958474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연번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구분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내용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100" b="1" u="none" strike="noStrike" dirty="0">
                          <a:effectLst/>
                        </a:rPr>
                        <a:t>예시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743133"/>
                  </a:ext>
                </a:extLst>
              </a:tr>
              <a:tr h="3909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해외전시회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해외전시회 개별 참가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참가등록비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부스임차료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부스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장치 제작 및 설치비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567824"/>
                  </a:ext>
                </a:extLst>
              </a:tr>
              <a:tr h="7512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해외규격인증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해외규격인증 취득을 위한 시험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심사인증 및 인증대행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컨설팅 등 해당 분야 전문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서비스지원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할랄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 해외인증 취득 및 등록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해외규격인증분야 전반 유사 서비스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 시험분야 제외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653653"/>
                  </a:ext>
                </a:extLst>
              </a:tr>
              <a:tr h="5055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기업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제품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브랜드의 해외 마케팅을 위한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홍보 및 광고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해외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TV·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신문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잡지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·PPL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홍보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</a:p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SNS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및 웹사이트 배너광고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온라인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B2C/B2B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사이트 등록 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622381"/>
                  </a:ext>
                </a:extLst>
              </a:tr>
              <a:tr h="771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항공임 비용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바우처 활용 전시회 또는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KOTRA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해외전시팀 해외전시 참가 항공임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바우처 활용하여 참가한 해외전시회 연계 해외출장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또는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KOTRA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해외전시팀 해외전시 개별참가를 위한 항공임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498391"/>
                  </a:ext>
                </a:extLst>
              </a:tr>
              <a:tr h="771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국제운송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수출자가 부담하는 국제운송비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유상 수출품 및 유상거래 샘플 운송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EMS, TNT, FEDEX, DHL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 국제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특송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이용료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392782"/>
                  </a:ext>
                </a:extLst>
              </a:tr>
              <a:tr h="771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무역보험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수출 관련 보험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보증 서비스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수출신용보증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선적전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단기수출보험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국외기업 신용조사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환변동보험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해외채권 회수대행 서비스 등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899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115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2782BCD-1E6C-427A-8470-F60A30FAE668}"/>
              </a:ext>
            </a:extLst>
          </p:cNvPr>
          <p:cNvSpPr txBox="1"/>
          <p:nvPr/>
        </p:nvSpPr>
        <p:spPr>
          <a:xfrm>
            <a:off x="251520" y="695344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타수행기관 이용 서비스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3245AEF-BDC9-4641-A557-AF974CA85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093444"/>
              </p:ext>
            </p:extLst>
          </p:nvPr>
        </p:nvGraphicFramePr>
        <p:xfrm>
          <a:off x="251520" y="1124744"/>
          <a:ext cx="8640960" cy="5601033"/>
        </p:xfrm>
        <a:graphic>
          <a:graphicData uri="http://schemas.openxmlformats.org/drawingml/2006/table">
            <a:tbl>
              <a:tblPr/>
              <a:tblGrid>
                <a:gridCol w="354138">
                  <a:extLst>
                    <a:ext uri="{9D8B030D-6E8A-4147-A177-3AD203B41FA5}">
                      <a16:colId xmlns:a16="http://schemas.microsoft.com/office/drawing/2014/main" val="1753140848"/>
                    </a:ext>
                  </a:extLst>
                </a:gridCol>
                <a:gridCol w="212482">
                  <a:extLst>
                    <a:ext uri="{9D8B030D-6E8A-4147-A177-3AD203B41FA5}">
                      <a16:colId xmlns:a16="http://schemas.microsoft.com/office/drawing/2014/main" val="4015160005"/>
                    </a:ext>
                  </a:extLst>
                </a:gridCol>
                <a:gridCol w="1017556">
                  <a:extLst>
                    <a:ext uri="{9D8B030D-6E8A-4147-A177-3AD203B41FA5}">
                      <a16:colId xmlns:a16="http://schemas.microsoft.com/office/drawing/2014/main" val="3110684342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42339576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452636744"/>
                    </a:ext>
                  </a:extLst>
                </a:gridCol>
              </a:tblGrid>
              <a:tr h="3176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단계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6451" marR="46451" marT="23226" marB="2322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5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6451" marR="46451" marT="23226" marB="2322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정의</a:t>
                      </a:r>
                      <a:endParaRPr lang="ko-KR" altLang="en-US" sz="105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6451" marR="46451" marT="23226" marB="2322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내용 </a:t>
                      </a:r>
                      <a:r>
                        <a:rPr lang="en-US" altLang="ko-KR" sz="105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5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예시</a:t>
                      </a:r>
                      <a:r>
                        <a:rPr lang="en-US" altLang="ko-KR" sz="105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5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6451" marR="46451" marT="23226" marB="23226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971961"/>
                  </a:ext>
                </a:extLst>
              </a:tr>
              <a:tr h="357929"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</a:t>
                      </a:r>
                      <a:endParaRPr lang="ko-KR" altLang="en-US" sz="900" kern="0" spc="-15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준비</a:t>
                      </a:r>
                      <a:endParaRPr lang="ko-KR" altLang="en-US" sz="900" kern="0" spc="-15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조사 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일반 컨설팅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정보 조사 및 수출관련 일반 컨설팅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법무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회계 제외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조사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파트너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바이어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원부자재공급선 발굴조사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해외시장조사 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컨설팅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바이어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DB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타겟 마케팅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경영 멘토링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 수출 전략 수립 및 이행 등 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923478"/>
                  </a:ext>
                </a:extLst>
              </a:tr>
              <a:tr h="3579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②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디자인</a:t>
                      </a:r>
                      <a:r>
                        <a:rPr lang="ko-KR" altLang="en-US" sz="900" b="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개발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 진출에 필요한 외국어 디자인 개발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외국어 종이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전자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카달로그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제작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외국어 포장 디자인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외국어 홈페이지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반응형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모바일용 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 온라인 쇼핑몰 상품페이지 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238173"/>
                  </a:ext>
                </a:extLst>
              </a:tr>
              <a:tr h="3816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③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브랜드 개발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‧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수출브랜드 개발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관리 위한 마케팅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수출브랜드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네이밍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온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오프라인 제품매뉴얼 제작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브랜드 정품인증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위변조방지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등 브랜드개발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관리 분야 전반에 걸친 유사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585579"/>
                  </a:ext>
                </a:extLst>
              </a:tr>
              <a:tr h="2849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④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홍보 동영상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해외진출용 외국어 홍보동영상 개발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9860" marR="0" indent="-14986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외국어 홍보 동영상 제작 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167099"/>
                  </a:ext>
                </a:extLst>
              </a:tr>
              <a:tr h="3628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통번역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수출을 위한 기업의 활동에 필요한 외국어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통번역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서비스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계약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법률 문서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소프트웨어콘텐츠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게임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App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콘텐츠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비즈니스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기술문서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홈페이지 번역 등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통번역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분야 전반 유사 서비스 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647985"/>
                  </a:ext>
                </a:extLst>
              </a:tr>
              <a:tr h="3925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⑥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역량강화 교육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수출역량 강화를 위한 교육 제공 및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무역실무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글로벌마케터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양성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비즈니스 회화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전략시장 진출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글로벌 비즈니스 전문인력 육성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 시장 개척과정 교육 등 수출 역량강화 교육 전반에 걸친 유사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774058"/>
                  </a:ext>
                </a:extLst>
              </a:tr>
              <a:tr h="548227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이행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⑦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전시회 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행사</a:t>
                      </a:r>
                      <a:endParaRPr lang="en-US" altLang="ko-KR" sz="900" b="1" kern="0" spc="-15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/ 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해외영업 지원 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전시회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상담회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세미나 등 수출 관련 행사 기획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지원 </a:t>
                      </a:r>
                      <a:endParaRPr lang="en-US" altLang="ko-KR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및 해외영업 지원 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해외전시회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국내개최 국제전시회 참가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현지 바이어 매칭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상담회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세미나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제품시연회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해외바이어 초청 고객행사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설명회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세미나 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세일즈랩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등 전시회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행사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해외영업지원 분야 전반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734786"/>
                  </a:ext>
                </a:extLst>
              </a:tr>
              <a:tr h="4332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⑧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해외규격인증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해외규격인증 취득을 위한 시험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심사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인증 및 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0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인증 컨설팅 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위생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할랄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해외규격인증 취득 및 등록 서비스 등 해외규격인증 분야 전반에 걸친 유사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110956"/>
                  </a:ext>
                </a:extLst>
              </a:tr>
              <a:tr h="3579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⑨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특허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지재권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특허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지재권 취득 등 해당 분야 전문 서비스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특허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IP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전략 컨설팅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현지 특허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지재권 등록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특허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지재권 분쟁지원 등 관련 분야 전반에 걸친 유사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197770"/>
                  </a:ext>
                </a:extLst>
              </a:tr>
              <a:tr h="3628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⑩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홍보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광고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제품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브랜드의 해외 마케팅을 위한 홍보 및 광고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제품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브랜드 관련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TV·PPL,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신문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잡지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온라인 포함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홍보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광고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SNS·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검색엔진 마케팅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바이럴 마케팅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인플루언서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활용 마케팅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등 광고매체 활용 홍보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광고 분야 전반에 걸친 유사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571475"/>
                  </a:ext>
                </a:extLst>
              </a:tr>
              <a:tr h="3040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⑪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국제운송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수출자가 부담하는 국제운송비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수출자가 부담하는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국제운송료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항공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및 보험료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국내운임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취급수수료 및 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도착국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발생비용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세금 제외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629856"/>
                  </a:ext>
                </a:extLst>
              </a:tr>
              <a:tr h="36288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</a:t>
                      </a:r>
                      <a:endParaRPr lang="ko-KR" altLang="en-US" sz="900" kern="0" spc="-15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후속</a:t>
                      </a:r>
                      <a:endParaRPr lang="ko-KR" altLang="en-US" sz="900" kern="0" spc="-15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900" kern="0" spc="-15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⑫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서류대행 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현지등록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현지진출 관련 필요 서류 작성 대행 및 현지 등록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계약서 작성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지불조건 포함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통관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선적 필요 서류 작성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결제관련 서류 작성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FTA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원산지 관련 서류 작성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무역자동화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AEO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인증획득지원 등 서류대행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현지등록 분야 전반 유사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821678"/>
                  </a:ext>
                </a:extLst>
              </a:tr>
              <a:tr h="4189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⑬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법무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‧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세무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‧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회계 컨설팅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해외진출을 위한 법무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회계 관련 전문 컨설팅 지원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수출목적의 법률자문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법인설립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해외현지 클레임 해결지원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해외법인 설립지원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세무조사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세무자문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회계감사 등 법무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세무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회계 컨설팅 분야 전반에 걸친 유사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065733"/>
                  </a:ext>
                </a:extLst>
              </a:tr>
              <a:tr h="3398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⑭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무역보험</a:t>
                      </a:r>
                      <a:r>
                        <a:rPr lang="en-US" altLang="ko-KR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1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보증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수출관련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보험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보증서비스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수출신용보증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선적 전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단기수출보험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환변동보험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국외기업 신용조사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해외채권 회수대행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258" marR="18258" marT="18258" marB="1825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825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56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39D11E-986E-49BA-BA00-68EF21360BF6}"/>
              </a:ext>
            </a:extLst>
          </p:cNvPr>
          <p:cNvSpPr txBox="1"/>
          <p:nvPr/>
        </p:nvSpPr>
        <p:spPr>
          <a:xfrm>
            <a:off x="179512" y="335940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en-US" altLang="ko-KR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KOTRA </a:t>
            </a:r>
            <a:r>
              <a:rPr lang="ko-KR" altLang="en-US" sz="2000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해외무역관 현황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DBD9C6F-CA98-400E-A6D7-CB48B6624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1" y="815991"/>
            <a:ext cx="8935697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74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1">
              <a:lumMod val="50000"/>
              <a:lumOff val="50000"/>
            </a:schemeClr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21956</TotalTime>
  <Words>1939</Words>
  <Application>Microsoft Office PowerPoint</Application>
  <PresentationFormat>화면 슬라이드 쇼(4:3)</PresentationFormat>
  <Paragraphs>466</Paragraphs>
  <Slides>13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Yoon 윤고딕 550_TT</vt:lpstr>
      <vt:lpstr>굴림</vt:lpstr>
      <vt:lpstr>맑은 고딕</vt:lpstr>
      <vt:lpstr>코트라 볼드체</vt:lpstr>
      <vt:lpstr>Arial</vt:lpstr>
      <vt:lpstr>Times New Roman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행정안전부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2009 행정안전부 vip 업무보고</dc:title>
  <dc:creator>심창수</dc:creator>
  <cp:lastModifiedBy>이진주</cp:lastModifiedBy>
  <cp:revision>1849</cp:revision>
  <cp:lastPrinted>2024-01-02T02:03:36Z</cp:lastPrinted>
  <dcterms:created xsi:type="dcterms:W3CDTF">2006-08-24T12:30:27Z</dcterms:created>
  <dcterms:modified xsi:type="dcterms:W3CDTF">2024-01-09T08:12:41Z</dcterms:modified>
</cp:coreProperties>
</file>